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859" r:id="rId3"/>
    <p:sldId id="1140" r:id="rId4"/>
    <p:sldId id="1141" r:id="rId5"/>
    <p:sldId id="1142" r:id="rId6"/>
    <p:sldId id="1143" r:id="rId7"/>
    <p:sldId id="1144" r:id="rId8"/>
    <p:sldId id="1145" r:id="rId9"/>
    <p:sldId id="1163" r:id="rId10"/>
    <p:sldId id="1146" r:id="rId11"/>
    <p:sldId id="1164" r:id="rId12"/>
    <p:sldId id="1165" r:id="rId13"/>
    <p:sldId id="1147" r:id="rId14"/>
    <p:sldId id="1166" r:id="rId15"/>
    <p:sldId id="1148" r:id="rId16"/>
    <p:sldId id="1149" r:id="rId17"/>
    <p:sldId id="1150" r:id="rId18"/>
    <p:sldId id="1152" r:id="rId19"/>
    <p:sldId id="1168" r:id="rId20"/>
    <p:sldId id="1153" r:id="rId21"/>
    <p:sldId id="1154" r:id="rId22"/>
    <p:sldId id="1155" r:id="rId23"/>
    <p:sldId id="1156" r:id="rId24"/>
    <p:sldId id="1157" r:id="rId25"/>
    <p:sldId id="1160" r:id="rId26"/>
    <p:sldId id="1161" r:id="rId27"/>
    <p:sldId id="1169" r:id="rId28"/>
    <p:sldId id="1172" r:id="rId2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4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6" d="100"/>
          <a:sy n="106" d="100"/>
        </p:scale>
        <p:origin x="138" y="210"/>
      </p:cViewPr>
      <p:guideLst>
        <p:guide orient="horz" pos="2244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992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3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46.png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十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五章  电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流和电路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电流和电路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4297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金属导线中发生定向移动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的是自由电子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，而电子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属于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负电荷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正确；物理学规定正电荷定向移动的方向为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方向，所以电流的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方向与自由电子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定向移动的方向相反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电路中是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自由电子的定向移动形成电流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因此在电源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外部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方向是从电源下端流向上端，又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因为电源外部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从正极流向负极，所以电源的下端为正极，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错误；干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的作用是将化学能转化为电能，为电路提供电能，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错误；闭合开关时，金属导线中自由电子会做定向移动，断开开关后，金属导线中自由电子仍然会移动，只是运动方向杂乱无章，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c56.jpg" descr="id:214749634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606342" y="1177583"/>
            <a:ext cx="3240360" cy="243951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441692" y="378885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680" y="1442720"/>
            <a:ext cx="11485880" cy="3382010"/>
          </a:xfrm>
          <a:solidFill>
            <a:srgbClr val="E1F4FC"/>
          </a:solidFill>
        </p:spPr>
        <p:txBody>
          <a:bodyPr>
            <a:noAutofit/>
          </a:bodyPr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电流方向时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要明确以下三点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发生定向移动的是什么电荷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此电荷从哪个物体转移到哪个物体上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若定向移动的电荷是正电荷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则电流方向与该电荷移动的方向相同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若定向移动的电荷是负电荷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则电流方向与该电荷移动的方向相反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1442754"/>
            <a:ext cx="2254058" cy="577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274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广东深圳南山区期中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）图甲所示的是中国科技馆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模拟避雷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的实验展台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闪电发生时，电子从云层移动到避雷针，建筑物不会受到任何影响，图乙为上述情景的示意图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关于此过程，下列说法正确的是（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云层放电时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云层失去了电子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带负电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云层放电时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创造了电荷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云层放电时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与避雷针和大地相连的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中电流方向是从大地指向避雷针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制作避雷针的材料为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绝缘体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57.jpg" descr="id:214749636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7175326" y="3093650"/>
            <a:ext cx="3312368" cy="258407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970620" y="566106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1373719"/>
            <a:ext cx="2785624" cy="46722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254932" y="241527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云层放电时，云层失去了电子，带正电，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</a:t>
            </a:r>
            <a:r>
              <a:rPr lang="zh-CN" altLang="zh-CN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云层放电时，电荷发生了转移，并不是创造了电荷，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；云层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放电时，与避雷针和大地相连的金属线中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是从大地指向避雷针，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正确；制作避雷针的材料为导体，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箭头右.eps" descr="id:214748797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38622" y="1772815"/>
            <a:ext cx="432048" cy="34100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270670" y="1899580"/>
            <a:ext cx="10576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电荷不能凭空产生</a:t>
            </a:r>
            <a:r>
              <a:rPr lang="zh-CN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也不能凭空消失</a:t>
            </a:r>
            <a:r>
              <a:rPr lang="zh-CN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只能从一个物体转移到另一个物体</a:t>
            </a:r>
            <a:r>
              <a:rPr lang="zh-CN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或从物体的一部分转移到另一部分</a:t>
            </a:r>
            <a:endParaRPr lang="zh-CN" altLang="zh-CN" sz="9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gyc57.jpg" descr="id:21474963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55046" y="3707642"/>
            <a:ext cx="3024336" cy="235937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450340" y="6037277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0152"/>
            <a:ext cx="8686680" cy="25388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贵州贵阳期末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）如图所示是贴在卫生间墙面上的溢水报警器，当地面的积水没过报警器的两根金属探头时，报警器的电路随即接通，从而发出警报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金属探头和地面积水共同构成了溢水报警器电路中的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填写电学元件名称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59.jpg" descr="id:214749637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535760" y="1394192"/>
            <a:ext cx="1274724" cy="24188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07574" y="388504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02918" y="285605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cs typeface="Times New Roman" panose="02020603050405020304" pitchFamily="18" charset="0"/>
              </a:rPr>
              <a:t>开关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330858"/>
            <a:ext cx="868668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当地面的积水没过报警器的两根金属探头时，报警器的电路随即接通，从而发出警报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金属探头和地面积水共同构成了溢水报警器电路中的开关，将电路接通报警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89952"/>
            <a:ext cx="11485848" cy="2308324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综合实践小组自制如图甲所示的开门报警器，电路板固定于大门，条带左端插在两电池之间，右端固定于门框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如图乙所示，大门一旦被打开，灯亮、电铃响，条带在电路中起到了电路元件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作用，具有优异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导电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绝缘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）性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5874" y="1023286"/>
            <a:ext cx="2767881" cy="461314"/>
          </a:xfrm>
          <a:prstGeom prst="rect">
            <a:avLst/>
          </a:prstGeom>
        </p:spPr>
      </p:pic>
      <p:pic>
        <p:nvPicPr>
          <p:cNvPr id="4" name="gh38.jpg" descr="id:21474963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167214" y="2636912"/>
            <a:ext cx="5259795" cy="259466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183438" y="511771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743278" y="204411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开关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703718" y="204411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绝缘</a:t>
            </a:r>
            <a:endParaRPr lang="zh-CN" altLang="en-US"/>
          </a:p>
        </p:txBody>
      </p:sp>
      <p:sp>
        <p:nvSpPr>
          <p:cNvPr id="10" name="内容占位符 2"/>
          <p:cNvSpPr txBox="1"/>
          <p:nvPr/>
        </p:nvSpPr>
        <p:spPr bwMode="auto">
          <a:xfrm>
            <a:off x="360854" y="3145414"/>
            <a:ext cx="537431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条带具有优异的绝缘性，在电路中起到了电路元件开关的作用，图乙中大门打开，绝缘条带从两电池间被抽出，相当于闭合开关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2917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小含想用刚学习的电路基本知识连接一个电路，于是她找来一节干电池，一个小灯泡，一个开关和若干导线，连接成了如图所示的电路图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）连接电路时，开关应处于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状态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49.jpg" descr="id:21474964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460577" y="1709661"/>
            <a:ext cx="3096344" cy="195199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07574" y="371703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27887" y="217769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cs typeface="Times New Roman" panose="02020603050405020304" pitchFamily="18" charset="0"/>
              </a:rPr>
              <a:t>断开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2662790"/>
            <a:ext cx="827459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）闭合开关前，小灯泡不发光，这时的电路是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通路</a:t>
            </a:r>
            <a:r>
              <a:rPr lang="en-US" altLang="zh-CN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断路</a:t>
            </a:r>
            <a:r>
              <a:rPr lang="en-US" altLang="zh-CN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短路</a:t>
            </a:r>
            <a:r>
              <a:rPr lang="en-US" altLang="zh-CN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）；闭合开关后，小灯泡发光，这时的电路是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通路</a:t>
            </a:r>
            <a:r>
              <a:rPr lang="en-US" altLang="zh-CN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断路</a:t>
            </a:r>
            <a:r>
              <a:rPr lang="en-US" altLang="zh-CN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短路</a:t>
            </a:r>
            <a:r>
              <a:rPr lang="en-US" altLang="zh-CN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由此可知，电路中开关的作用是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45850" y="274206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cs typeface="Times New Roman" panose="02020603050405020304" pitchFamily="18" charset="0"/>
              </a:rPr>
              <a:t>断路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214886" y="384701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cs typeface="Times New Roman" panose="02020603050405020304" pitchFamily="18" charset="0"/>
              </a:rPr>
              <a:t>通路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781296" y="4381534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cs typeface="Times New Roman" panose="02020603050405020304" pitchFamily="18" charset="0"/>
              </a:rPr>
              <a:t>控制电路的通断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29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）电源在电路中是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消耗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）电能的装置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小含看到实验桌上有一个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＋、－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极模糊不清的电池盒，她用一个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电铃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发光二极管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）就可以判断出该电池盒的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＋、－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49.jpg" descr="id:21474964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67014" y="2933613"/>
            <a:ext cx="3096344" cy="195199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14011" y="494098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30910" y="118731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cs typeface="Times New Roman" panose="02020603050405020304" pitchFamily="18" charset="0"/>
              </a:rPr>
              <a:t>提供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402975" y="1731419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发光二极管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680" y="1411605"/>
            <a:ext cx="11485880" cy="3616960"/>
          </a:xfrm>
          <a:solidFill>
            <a:srgbClr val="E1F4FC"/>
          </a:solidFill>
        </p:spPr>
        <p:txBody>
          <a:bodyPr>
            <a:noAutofit/>
          </a:bodyPr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类题型主要判断串、并联电路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根据串、并联电路的特点来判断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在串联电路中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电流有且只有一条回路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开关的作用与位置无关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各用电器之间相互影响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在并联电路中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电流有两条或两条以上的回路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开关的作用与位置有关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干路开关控制整个电路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各用电器之间互不影响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1411764"/>
            <a:ext cx="2254058" cy="592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3968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你对照电路图，把实物元件用线连接起来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实验原创.eps" descr="id:214749640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10630" y="1179316"/>
            <a:ext cx="1656184" cy="421016"/>
          </a:xfrm>
          <a:prstGeom prst="rect">
            <a:avLst/>
          </a:prstGeom>
        </p:spPr>
      </p:pic>
      <p:pic>
        <p:nvPicPr>
          <p:cNvPr id="4" name="wf46.jpg" descr="id:21474964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22798" y="2276688"/>
            <a:ext cx="2376264" cy="2329530"/>
          </a:xfrm>
          <a:prstGeom prst="rect">
            <a:avLst/>
          </a:prstGeom>
        </p:spPr>
      </p:pic>
      <p:pic>
        <p:nvPicPr>
          <p:cNvPr id="5" name="wf47.jpg" descr="id:21474964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663718" y="2276688"/>
            <a:ext cx="3607952" cy="224214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943078" y="5012992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7254" y="2265881"/>
            <a:ext cx="3816424" cy="23152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005764" y="1844824"/>
            <a:ext cx="10840938" cy="2238241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能说明电流形成的原因和电流方向的规定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掌握基本电路的组成及其各自在电路中所起的作用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能用电路各元件的电路符号表示电路连接情况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能区分通路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断路和短路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3" name="提优目标BT.ep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349394"/>
            <a:ext cx="644910" cy="1349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348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请根据如图甲所示的实物电路，在图乙所示虚线框内画出对应的电路图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j225.jpg" descr="id:214749642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414686" y="2522376"/>
            <a:ext cx="3651337" cy="2088232"/>
          </a:xfrm>
          <a:prstGeom prst="rect">
            <a:avLst/>
          </a:prstGeom>
        </p:spPr>
      </p:pic>
      <p:pic>
        <p:nvPicPr>
          <p:cNvPr id="4" name="jj226.jpg" descr="id:21474964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59302" y="1904159"/>
            <a:ext cx="3600400" cy="274860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993331" y="4610608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687494" y="4640463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42003" y="522901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8922" y="1964662"/>
            <a:ext cx="2857143" cy="246666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031735" y="1768289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cs typeface="Times New Roman" panose="02020603050405020304" pitchFamily="18" charset="0"/>
              </a:rPr>
              <a:t>如图所示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如图所示，在一根横跨河流两岸的硬塑料管内穿有三根完全相同的电线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为了辨别</a:t>
            </a:r>
            <a:r>
              <a:rPr lang="zh-CN" altLang="zh-CN" spc="-15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哪两个线头为同一根导线的两端，可以用如图所示的测通器来测试，其操作过程如下</a:t>
            </a:r>
            <a:r>
              <a:rPr lang="en-US" altLang="zh-CN" spc="-1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pc="-1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spc="-1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spc="-1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spc="-1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spc="-1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spc="-1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spc="-1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spc="-1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spc="-1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spc="-1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spc="-1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）连接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，将测通器的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时小灯泡发光，连接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时小灯泡不发光，由此可以确定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为同一导线的两端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延伸探究提优-24A.eps" descr="id:21474964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65603"/>
            <a:ext cx="7534552" cy="561921"/>
          </a:xfrm>
          <a:prstGeom prst="rect">
            <a:avLst/>
          </a:prstGeom>
        </p:spPr>
      </p:pic>
      <p:pic>
        <p:nvPicPr>
          <p:cNvPr id="4" name="n78.jpg" descr="id:21474964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11030" y="2675772"/>
            <a:ext cx="3384376" cy="206577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162308" y="482737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84548" y="5960619"/>
            <a:ext cx="904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 dirty="0"/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、</a:t>
            </a:r>
            <a:r>
              <a:rPr lang="en-US" altLang="zh-CN" sz="2400" i="1" dirty="0"/>
              <a:t>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87125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）为了弄清另两根导线的两端，可连接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，测通器的一端必须与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，另一端只需接触一根导线就能将另两根导线辨别开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n78.jpg" descr="id:214749644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439022" y="2717371"/>
            <a:ext cx="3384376" cy="20657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90300" y="486897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38394" y="168195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/>
              <a:t>E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图甲所示的发光二极管实验中，闭合开关后二极管不发光（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电路连接完好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）；把二极管的两极调换后再接入电路（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如图乙所示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），开关闭合后二极管发光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）如图甲所示的实验中，二极管不发光的原因是它具有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性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27.jpg" descr="id:21474964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06974" y="2204864"/>
            <a:ext cx="4680520" cy="306562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42003" y="530102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016" y="853964"/>
            <a:ext cx="2489910" cy="49088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255446" y="576213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单向导电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）小明再取二极管和三个苹果电池组连接成如图丙所示的电路，当开关闭合时，二极管发光，由此可知，水果电池组的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）极是电池组的正极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请在虚线框内作出图丙对应的电路图，其中发光二极管用符号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z28.jpg" descr="id:214749647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0126389" y="1922663"/>
            <a:ext cx="1069771" cy="523451"/>
          </a:xfrm>
          <a:prstGeom prst="rect">
            <a:avLst/>
          </a:prstGeom>
        </p:spPr>
      </p:pic>
      <p:pic>
        <p:nvPicPr>
          <p:cNvPr id="7" name="z27a.jpg" descr="id:21474964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27605" y="2964855"/>
            <a:ext cx="4824536" cy="291241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855651" y="137769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16086" y="2924944"/>
            <a:ext cx="142218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cs typeface="Times New Roman" panose="02020603050405020304" pitchFamily="18" charset="0"/>
              </a:rPr>
              <a:t>如图所示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621" y="3239132"/>
            <a:ext cx="4431578" cy="2464444"/>
          </a:xfrm>
          <a:prstGeom prst="rect">
            <a:avLst/>
          </a:prstGeom>
        </p:spPr>
      </p:pic>
      <p:pic>
        <p:nvPicPr>
          <p:cNvPr id="9" name="z27.jpg" descr="id:2147496470;FounderCES"/>
          <p:cNvPicPr/>
          <p:nvPr/>
        </p:nvPicPr>
        <p:blipFill>
          <a:blip r:embed="rId4"/>
          <a:srcRect l="9239" t="46437" r="24610"/>
          <a:stretch>
            <a:fillRect/>
          </a:stretch>
        </p:blipFill>
        <p:spPr>
          <a:xfrm>
            <a:off x="8027035" y="3054350"/>
            <a:ext cx="3096260" cy="16421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742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日照中考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）如图所示，取两个相同的验电器甲和乙，使甲带负电，乙不带电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下列分析正确的是（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甲验电器带负电是因为它失去了电子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甲验电器的金属箔片张开是由于异种电荷相互吸引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用金属棒连接两金属球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乙验电器的金属箔片会张开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用金属棒连接两金属球的瞬间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棒中的电流方向由甲到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中考提分新题-24.eps" descr="id:214749649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1320101"/>
            <a:ext cx="7534552" cy="561921"/>
          </a:xfrm>
          <a:prstGeom prst="rect">
            <a:avLst/>
          </a:prstGeom>
        </p:spPr>
      </p:pic>
      <p:pic>
        <p:nvPicPr>
          <p:cNvPr id="4" name="gyc60.jpg" descr="id:21474964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831510" y="2710821"/>
            <a:ext cx="2232248" cy="22655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94756" y="486897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46524" y="26299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甲验电器带负电是因为它得到了电子，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错误；甲验电器的金属箔片张开是由于同种电荷相互排斥，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错误；用金属棒把甲和乙连接起来，甲验电器金属箔片上的电子转移到乙上，所以甲的张角将变小，乙验电器金属箔片的张角将变大，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正确；自由电子的定向移动方向与电流方向相反，金属棒和金属球接触的一瞬间，自由电子的移动方向从甲到乙，金属棒中电流方向是从乙到甲，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60.jpg" descr="id:214749649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871070" y="3645024"/>
            <a:ext cx="2232248" cy="22655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34316" y="5803179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680" y="746125"/>
            <a:ext cx="8201660" cy="1198880"/>
          </a:xfrm>
        </p:spPr>
        <p:txBody>
          <a:bodyPr wrap="square"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广西中考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）如图所示是水果电池和发光二极管（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）组成的电路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下列电路图与其对应的是（　　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gyc60m.jpg" descr="id:2147496505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7448" y="1290382"/>
            <a:ext cx="701949" cy="666656"/>
          </a:xfrm>
          <a:prstGeom prst="rect">
            <a:avLst/>
          </a:prstGeom>
        </p:spPr>
      </p:pic>
      <p:pic>
        <p:nvPicPr>
          <p:cNvPr id="7" name="gyc61.jpg" descr="id:21474965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3177" y="910997"/>
            <a:ext cx="1872208" cy="180602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862060" y="267321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gyc62a.jpg" descr="id:21474965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95112" y="2261094"/>
            <a:ext cx="1514912" cy="1237727"/>
          </a:xfrm>
          <a:prstGeom prst="rect">
            <a:avLst/>
          </a:prstGeom>
        </p:spPr>
      </p:pic>
      <p:pic>
        <p:nvPicPr>
          <p:cNvPr id="10" name="gyc62b.jpg" descr="id:21474965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43882" y="2211695"/>
            <a:ext cx="1512168" cy="1336526"/>
          </a:xfrm>
          <a:prstGeom prst="rect">
            <a:avLst/>
          </a:prstGeom>
        </p:spPr>
      </p:pic>
      <p:pic>
        <p:nvPicPr>
          <p:cNvPr id="11" name="gyc62c.jpg" descr="id:214749653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649976" y="2217085"/>
            <a:ext cx="1551962" cy="1336526"/>
          </a:xfrm>
          <a:prstGeom prst="rect">
            <a:avLst/>
          </a:prstGeom>
        </p:spPr>
      </p:pic>
      <p:pic>
        <p:nvPicPr>
          <p:cNvPr id="12" name="gyc62d.jpg" descr="id:2147496540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6695864" y="2225572"/>
            <a:ext cx="1512168" cy="133652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248826" y="356209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13" name="矩形 12"/>
          <p:cNvSpPr/>
          <p:nvPr/>
        </p:nvSpPr>
        <p:spPr>
          <a:xfrm>
            <a:off x="3205041" y="356209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14" name="矩形 13"/>
          <p:cNvSpPr/>
          <p:nvPr/>
        </p:nvSpPr>
        <p:spPr>
          <a:xfrm>
            <a:off x="5370410" y="356209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5" name="矩形 14"/>
          <p:cNvSpPr/>
          <p:nvPr/>
        </p:nvSpPr>
        <p:spPr>
          <a:xfrm>
            <a:off x="7398322" y="356209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  <p:sp>
        <p:nvSpPr>
          <p:cNvPr id="3" name="矩形 2"/>
          <p:cNvSpPr/>
          <p:nvPr/>
        </p:nvSpPr>
        <p:spPr>
          <a:xfrm>
            <a:off x="7513455" y="14152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16" name="内容占位符 1"/>
          <p:cNvSpPr txBox="1"/>
          <p:nvPr/>
        </p:nvSpPr>
        <p:spPr bwMode="auto">
          <a:xfrm>
            <a:off x="360854" y="408321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由图可知，发光二极管直接连接到水果电池两端，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内容占位符 2"/>
          <p:cNvSpPr>
            <a:spLocks noGrp="1"/>
          </p:cNvSpPr>
          <p:nvPr/>
        </p:nvSpPr>
        <p:spPr>
          <a:xfrm>
            <a:off x="360680" y="4900295"/>
            <a:ext cx="11485880" cy="1109345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发光二极管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具有单向导电性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由实物图分析电路的连接情况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从而做出选择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895" y="4900091"/>
            <a:ext cx="2254058" cy="581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09093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关于电流的形成，下列说法中正确的是（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只有正电荷定向移动才能形成电流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只有负电荷定向移动才能形成电流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只要导体中有电荷就能形成电流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金属中的电流是自由电子定向移动形成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基础巩固提优-24.eps" descr="id:214749624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5447" y="908720"/>
            <a:ext cx="7529959" cy="56157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354360" y="160292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21509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定向移动的电荷可以是正电荷，也可以是负电荷，还可以是正负电荷同时向相反方向定向移动形成电流，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错误；电荷的定向移动才会形成电流，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错误；金属中做定向移动的电荷为带负电的自由电子，自由电子定向移动形成电流，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701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山东济南槐荫区期中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）新能源汽车在国内市场的发展势如破竹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据统计，截至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月底，全国充电设施总量达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1 060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万台，有效保障了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2 500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多万辆新能源汽车的充电需求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如图所示是一辆正在用充电桩充电的新能源汽车，在整个充电过程中，汽车电池相当于电路中的（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导线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6614" y="939227"/>
            <a:ext cx="3057681" cy="526962"/>
          </a:xfrm>
          <a:prstGeom prst="rect">
            <a:avLst/>
          </a:prstGeom>
        </p:spPr>
      </p:pic>
      <p:pic>
        <p:nvPicPr>
          <p:cNvPr id="4" name="gyc54.jpg" descr="id:21474962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070727" y="2661018"/>
            <a:ext cx="3024336" cy="190026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62621" y="460001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75240" y="258152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7" name="内容占位符 2"/>
          <p:cNvSpPr txBox="1"/>
          <p:nvPr/>
        </p:nvSpPr>
        <p:spPr bwMode="auto">
          <a:xfrm>
            <a:off x="360854" y="518770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在整个充电过程中，汽车电池是消耗电能的装置，相当于电路中的用电器，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39700" y="803275"/>
            <a:ext cx="11957050" cy="1753235"/>
          </a:xfrm>
        </p:spPr>
        <p:txBody>
          <a:bodyPr wrap="square"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图所示，闭合开关后小灯泡发光，灯泡中电流方向是由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灯泡中自由电子定向移动的方向是由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en-US" altLang="zh-CN" i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594" y="940231"/>
            <a:ext cx="3359309" cy="419914"/>
          </a:xfrm>
          <a:prstGeom prst="rect">
            <a:avLst/>
          </a:prstGeom>
        </p:spPr>
      </p:pic>
      <p:pic>
        <p:nvPicPr>
          <p:cNvPr id="4" name="wf41.jpg" descr="id:21474962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11724" y="1982663"/>
            <a:ext cx="3431820" cy="165486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42804" y="363752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3242" y="1432587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/>
              <a:t>b</a:t>
            </a:r>
            <a:r>
              <a:rPr lang="zh-CN" altLang="zh-CN" sz="2400">
                <a:cs typeface="Times New Roman" panose="02020603050405020304" pitchFamily="18" charset="0"/>
              </a:rPr>
              <a:t>到</a:t>
            </a:r>
            <a:r>
              <a:rPr lang="en-US" altLang="zh-CN" sz="2400" i="1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722513" y="1437851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/>
              <a:t>a</a:t>
            </a:r>
            <a:r>
              <a:rPr lang="zh-CN" altLang="zh-CN" sz="2400">
                <a:cs typeface="Times New Roman" panose="02020603050405020304" pitchFamily="18" charset="0"/>
              </a:rPr>
              <a:t>到</a:t>
            </a:r>
            <a:r>
              <a:rPr lang="en-US" altLang="zh-CN" sz="2400" i="1"/>
              <a:t>b</a:t>
            </a:r>
            <a:endParaRPr lang="zh-CN" altLang="en-US"/>
          </a:p>
        </p:txBody>
      </p:sp>
      <p:sp>
        <p:nvSpPr>
          <p:cNvPr id="9" name="内容占位符 3"/>
          <p:cNvSpPr txBox="1"/>
          <p:nvPr/>
        </p:nvSpPr>
        <p:spPr bwMode="auto">
          <a:xfrm>
            <a:off x="360854" y="416033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在电源的外部，电流总是从电源的正极流出，经过用电器，回到电源的负极，所以，开关闭合后，电流方向是由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；在物理学中，规定正电荷定向移动的方向为电流方向，按此规定，电子（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带负电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）定向移动的方向与电流方向相反，所以灯泡中自由电子定向移动方向是由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6012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所示的电路中，提供电能的装置是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；要使这个电路中产生电流，必须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在四个电路中，灯泡处于通路状态的是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处于断路状态的是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处于短路状态的是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n71a.jpg" descr="id:214749630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766614" y="3144796"/>
            <a:ext cx="2016224" cy="1619639"/>
          </a:xfrm>
          <a:prstGeom prst="rect">
            <a:avLst/>
          </a:prstGeom>
        </p:spPr>
      </p:pic>
      <p:pic>
        <p:nvPicPr>
          <p:cNvPr id="4" name="n71b.jpg" descr="id:21474963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63490" y="3128860"/>
            <a:ext cx="2034388" cy="1619639"/>
          </a:xfrm>
          <a:prstGeom prst="rect">
            <a:avLst/>
          </a:prstGeom>
        </p:spPr>
      </p:pic>
      <p:pic>
        <p:nvPicPr>
          <p:cNvPr id="5" name="n71c.jpg" descr="id:21474963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78530" y="3202120"/>
            <a:ext cx="2037416" cy="1619640"/>
          </a:xfrm>
          <a:prstGeom prst="rect">
            <a:avLst/>
          </a:prstGeom>
        </p:spPr>
      </p:pic>
      <p:pic>
        <p:nvPicPr>
          <p:cNvPr id="6" name="n71d.jpg" descr="id:214749632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196598" y="3202120"/>
            <a:ext cx="2296255" cy="163477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570984" y="489897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8" name="矩形 7"/>
          <p:cNvSpPr/>
          <p:nvPr/>
        </p:nvSpPr>
        <p:spPr>
          <a:xfrm>
            <a:off x="4385759" y="491155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7193496" y="489897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10271670" y="491155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6204824" y="1395613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电源（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或电池</a:t>
            </a:r>
            <a:r>
              <a:rPr lang="zh-CN" altLang="zh-CN" sz="2400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604832" y="1929286"/>
            <a:ext cx="35878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闭合开关（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或形成通路</a:t>
            </a:r>
            <a:r>
              <a:rPr lang="zh-CN" altLang="zh-CN" sz="2400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0344725" y="19723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261530" y="2515308"/>
            <a:ext cx="939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r>
              <a:rPr lang="zh-CN" altLang="zh-CN" sz="2400">
                <a:cs typeface="Times New Roman" panose="02020603050405020304" pitchFamily="18" charset="0"/>
              </a:rPr>
              <a:t>、</a:t>
            </a:r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027151" y="252393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185350" y="5301208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题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盐城中考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）在如图所示的电路中，闭合开关，灯泡都不发光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为了寻找灯泡不亮的原因，将一根完好的导线一端固定在电源正极，另一端依次接触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四个接线柱，发现只有与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接线柱接触时灯泡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才发光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若电路中只有一处断路，位置可能是（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思维拓展提优-24.eps" descr="id:214749633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9703" y="958159"/>
            <a:ext cx="7515703" cy="560515"/>
          </a:xfrm>
          <a:prstGeom prst="rect">
            <a:avLst/>
          </a:prstGeom>
        </p:spPr>
      </p:pic>
      <p:pic>
        <p:nvPicPr>
          <p:cNvPr id="4" name="jj230.jpg" descr="id:21474963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83038" y="3573015"/>
            <a:ext cx="3528392" cy="177596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562404" y="5511835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78068" y="33022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148551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根据实物图可知，电流从电源正极出发依次流过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开关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两个小灯泡再回到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负极，当开关闭合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，这说明电路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出现了断路故障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根完好的导线，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一端固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在电源的正极，另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一端依次接触</a:t>
            </a:r>
            <a:r>
              <a:rPr lang="en-US" altLang="zh-CN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四个接线柱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只有与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接触时灯泡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才发光，这说明导线接触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时，电路仍然是断开的，接触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时电路是通路，所以断路出现在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之间，即灯泡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jj230.jpg" descr="id:21474963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887811" y="1292567"/>
            <a:ext cx="2951861" cy="148577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695729" y="2759655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532927"/>
            <a:ext cx="11485848" cy="1200329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明确短路现象是解题的关键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根据实物图分析电路的连接方式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用电器的两端被导线相连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则用电器会被短路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4532927"/>
            <a:ext cx="2254058" cy="577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3314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广东广州越秀区月考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）电路中电荷定向移动的情况如图所示，下列说法正确的是（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金属导线中发生定向移动的电荷是负电荷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电源的上端为正极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电源若是干电池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此过程是内能转化为电能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断开开关后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金属导线中的电荷就不再发生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移动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56.jpg" descr="id:214749634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7823398" y="1781978"/>
            <a:ext cx="3240360" cy="243951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58748" y="415041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74726" y="16803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4286</Words>
  <Application>WPS 演示</Application>
  <PresentationFormat>自定义</PresentationFormat>
  <Paragraphs>299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Arial</vt:lpstr>
      <vt:lpstr>宋体</vt:lpstr>
      <vt:lpstr>Wingdings</vt:lpstr>
      <vt:lpstr>Times New Roman</vt:lpstr>
      <vt:lpstr>楷体</vt:lpstr>
      <vt:lpstr>微软雅黑</vt:lpstr>
      <vt:lpstr>仿宋</vt:lpstr>
      <vt:lpstr>黑体</vt:lpstr>
      <vt:lpstr>梦源黑体 CN W20</vt:lpstr>
      <vt:lpstr>梦源黑体 CN W7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梦婷</cp:lastModifiedBy>
  <cp:revision>466</cp:revision>
  <dcterms:created xsi:type="dcterms:W3CDTF">2020-11-06T05:24:00Z</dcterms:created>
  <dcterms:modified xsi:type="dcterms:W3CDTF">2025-09-15T07:25:07Z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242CAAEF1BF44BD5AB7CD81D457D051C_12</vt:lpwstr>
  </property>
</Properties>
</file>